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9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4"/>
    <p:sldMasterId id="2147483679" r:id="rId5"/>
    <p:sldMasterId id="2147483687" r:id="rId6"/>
    <p:sldMasterId id="2147483695" r:id="rId7"/>
    <p:sldMasterId id="2147483703" r:id="rId8"/>
    <p:sldMasterId id="2147483711" r:id="rId9"/>
    <p:sldMasterId id="2147483719" r:id="rId10"/>
    <p:sldMasterId id="2147483727" r:id="rId11"/>
    <p:sldMasterId id="2147483735" r:id="rId12"/>
    <p:sldMasterId id="2147483756" r:id="rId13"/>
  </p:sldMasterIdLst>
  <p:notesMasterIdLst>
    <p:notesMasterId r:id="rId19"/>
  </p:notesMasterIdLst>
  <p:sldIdLst>
    <p:sldId id="275" r:id="rId14"/>
    <p:sldId id="318" r:id="rId15"/>
    <p:sldId id="306" r:id="rId16"/>
    <p:sldId id="320" r:id="rId17"/>
    <p:sldId id="321" r:id="rId18"/>
  </p:sldIdLst>
  <p:sldSz cx="9144000" cy="6858000" type="screen4x3"/>
  <p:notesSz cx="6858000" cy="9144000"/>
  <p:defaultTextStyle>
    <a:defPPr>
      <a:defRPr lang="en-US"/>
    </a:defPPr>
    <a:lvl1pPr marL="0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2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5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8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0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1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4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16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19" algn="l" defTabSz="45710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19" userDrawn="1">
          <p15:clr>
            <a:srgbClr val="A4A3A4"/>
          </p15:clr>
        </p15:guide>
        <p15:guide id="2" pos="144" userDrawn="1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pos="2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E3FF4-590F-4B6E-BC58-17262997EAAC}" v="2" dt="2024-01-23T14:13:59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104" y="72"/>
      </p:cViewPr>
      <p:guideLst>
        <p:guide orient="horz" pos="4019"/>
        <p:guide pos="144"/>
        <p:guide pos="5616"/>
        <p:guide pos="2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8B5E5-6539-48FB-8185-2086A2F54F18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3D0C6-1555-4A64-8401-BB176FE69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689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1pPr>
    <a:lvl2pPr marL="483809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2pPr>
    <a:lvl3pPr marL="967618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3pPr>
    <a:lvl4pPr marL="1451427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4pPr>
    <a:lvl5pPr marL="1935236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5pPr>
    <a:lvl6pPr marL="2419045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6pPr>
    <a:lvl7pPr marL="2902854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7pPr>
    <a:lvl8pPr marL="3386663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8pPr>
    <a:lvl9pPr marL="3870472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C4FA9B-DE50-4394-AE6F-EB2B38E2DC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5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400" y="2605970"/>
            <a:ext cx="3758942" cy="1671483"/>
          </a:xfrm>
        </p:spPr>
        <p:txBody>
          <a:bodyPr anchor="t"/>
          <a:lstStyle>
            <a:lvl1pPr algn="l">
              <a:defRPr sz="5500">
                <a:solidFill>
                  <a:srgbClr val="D89A28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4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601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rgbClr val="5657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37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286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rgbClr val="A8A7A8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40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rgbClr val="A8A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492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rgbClr val="A8A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3556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5041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rgbClr val="A8A7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720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588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39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rgbClr val="D89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4720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838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7944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5391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8740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0739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54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60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8910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36117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1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rgbClr val="D89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9F1C64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2974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3574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815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3470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8017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537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1938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41705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79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63792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57504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326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9F1C64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9F1C64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0118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21850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246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34032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147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74622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0742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3795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1846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06458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8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rgbClr val="D89A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992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71619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54606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7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BA8C5AA-D274-49C3-9DD0-AC40033F45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29661" y="1242000"/>
            <a:ext cx="2804400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E607A-2069-41A7-A065-0F2D76B076F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EB93F6-3168-4397-8A19-8B2BA56C298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B29FEBF-DF60-4584-949D-256DEB55E15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1B5807-5972-4872-A019-7B5FF9FE3F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729661" y="1764000"/>
            <a:ext cx="28044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05129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4830653" cy="3242222"/>
          </a:xfrm>
        </p:spPr>
        <p:txBody>
          <a:bodyPr anchor="t"/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CE28A8-0D72-46E8-B743-71F9D7B710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37" y="3760368"/>
            <a:ext cx="3261072" cy="636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32003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5C3E6-86E5-4822-A1C7-0C880C2D2B0F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973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1900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2895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6339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7900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94374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71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C0B4E-9FFA-45B0-A212-83479ED5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EA3B16-573D-48C9-9B4C-7987C29E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4A430-2489-4409-8042-E66A8C66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46306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7377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391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6533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993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5857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7657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1" y="305369"/>
            <a:ext cx="9144001" cy="15841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58435" tIns="29218" rIns="58435" bIns="2921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b="1">
                <a:solidFill>
                  <a:schemeClr val="bg1"/>
                </a:solidFill>
                <a:latin typeface="+mn-lt"/>
              </a:rPr>
              <a:t>          </a:t>
            </a:r>
            <a:br>
              <a:rPr lang="en-GB" sz="2300" b="1">
                <a:solidFill>
                  <a:schemeClr val="bg1"/>
                </a:solidFill>
                <a:latin typeface="+mn-lt"/>
              </a:rPr>
            </a:br>
            <a:br>
              <a:rPr lang="en-GB" sz="2300" b="1">
                <a:solidFill>
                  <a:schemeClr val="bg1"/>
                </a:solidFill>
                <a:latin typeface="+mn-lt"/>
              </a:rPr>
            </a:br>
            <a:r>
              <a:rPr lang="en-GB" sz="3068" b="1">
                <a:solidFill>
                  <a:schemeClr val="bg1"/>
                </a:solidFill>
                <a:latin typeface="+mn-lt"/>
              </a:rPr>
              <a:t>  </a:t>
            </a:r>
            <a:br>
              <a:rPr lang="en-GB" sz="1789" b="1">
                <a:solidFill>
                  <a:schemeClr val="bg1"/>
                </a:solidFill>
                <a:latin typeface="+mn-lt"/>
              </a:rPr>
            </a:br>
            <a:br>
              <a:rPr lang="en-GB" sz="1789" b="1">
                <a:solidFill>
                  <a:schemeClr val="bg1"/>
                </a:solidFill>
                <a:latin typeface="+mn-lt"/>
              </a:rPr>
            </a:br>
            <a:r>
              <a:rPr lang="en-GB" sz="1789" b="1">
                <a:solidFill>
                  <a:schemeClr val="bg1"/>
                </a:solidFill>
                <a:latin typeface="+mn-lt"/>
              </a:rPr>
              <a:t>                                                              </a:t>
            </a:r>
            <a:endParaRPr lang="en-GB" sz="115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8" y="347366"/>
            <a:ext cx="7772400" cy="1500187"/>
          </a:xfrm>
        </p:spPr>
        <p:txBody>
          <a:bodyPr anchor="ctr">
            <a:normAutofit/>
          </a:bodyPr>
          <a:lstStyle>
            <a:lvl1pPr marL="0" indent="0" algn="l">
              <a:buNone/>
              <a:defRPr sz="1789">
                <a:solidFill>
                  <a:schemeClr val="bg1"/>
                </a:solidFill>
              </a:defRPr>
            </a:lvl1pPr>
            <a:lvl2pPr marL="292193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2pPr>
            <a:lvl3pPr marL="584384" indent="0">
              <a:buNone/>
              <a:defRPr sz="1022">
                <a:solidFill>
                  <a:schemeClr val="tx1">
                    <a:tint val="75000"/>
                  </a:schemeClr>
                </a:solidFill>
              </a:defRPr>
            </a:lvl3pPr>
            <a:lvl4pPr marL="876577" indent="0">
              <a:buNone/>
              <a:defRPr sz="895">
                <a:solidFill>
                  <a:schemeClr val="tx1">
                    <a:tint val="75000"/>
                  </a:schemeClr>
                </a:solidFill>
              </a:defRPr>
            </a:lvl4pPr>
            <a:lvl5pPr marL="1168770" indent="0">
              <a:buNone/>
              <a:defRPr sz="895">
                <a:solidFill>
                  <a:schemeClr val="tx1">
                    <a:tint val="75000"/>
                  </a:schemeClr>
                </a:solidFill>
              </a:defRPr>
            </a:lvl5pPr>
            <a:lvl6pPr marL="1460963" indent="0">
              <a:buNone/>
              <a:defRPr sz="895">
                <a:solidFill>
                  <a:schemeClr val="tx1">
                    <a:tint val="75000"/>
                  </a:schemeClr>
                </a:solidFill>
              </a:defRPr>
            </a:lvl6pPr>
            <a:lvl7pPr marL="1753154" indent="0">
              <a:buNone/>
              <a:defRPr sz="895">
                <a:solidFill>
                  <a:schemeClr val="tx1">
                    <a:tint val="75000"/>
                  </a:schemeClr>
                </a:solidFill>
              </a:defRPr>
            </a:lvl7pPr>
            <a:lvl8pPr marL="2045347" indent="0">
              <a:buNone/>
              <a:defRPr sz="895">
                <a:solidFill>
                  <a:schemeClr val="tx1">
                    <a:tint val="75000"/>
                  </a:schemeClr>
                </a:solidFill>
              </a:defRPr>
            </a:lvl8pPr>
            <a:lvl9pPr marL="2337539" indent="0">
              <a:buNone/>
              <a:defRPr sz="8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79A0-8899-4560-887B-63618AAAF33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20272" y="6356359"/>
            <a:ext cx="648072" cy="365125"/>
          </a:xfrm>
        </p:spPr>
        <p:txBody>
          <a:bodyPr/>
          <a:lstStyle/>
          <a:p>
            <a:fld id="{567E19BB-65E7-4405-B888-F555A25F4D2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\\doncaster.gov.uk\home\DMBC\DanielCl\ARCHIVE\Partnerships\Team Doncaster - main logo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760" y="6142736"/>
            <a:ext cx="757296" cy="57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49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399" y="2605970"/>
            <a:ext cx="4220497" cy="1671483"/>
          </a:xfrm>
        </p:spPr>
        <p:txBody>
          <a:bodyPr anchor="t"/>
          <a:lstStyle>
            <a:lvl1pPr algn="l">
              <a:defRPr sz="5500">
                <a:solidFill>
                  <a:srgbClr val="565759"/>
                </a:solidFill>
              </a:defRPr>
            </a:lvl1pPr>
          </a:lstStyle>
          <a:p>
            <a:r>
              <a:rPr lang="en-US"/>
              <a:t>Click to </a:t>
            </a:r>
            <a:br>
              <a:rPr lang="en-US"/>
            </a:br>
            <a:r>
              <a:rPr lang="en-US"/>
              <a:t>edit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69521D-41FA-4D39-9A1B-1E4FB7F0CFEE}"/>
              </a:ext>
            </a:extLst>
          </p:cNvPr>
          <p:cNvCxnSpPr/>
          <p:nvPr userDrawn="1"/>
        </p:nvCxnSpPr>
        <p:spPr>
          <a:xfrm>
            <a:off x="481364" y="2247839"/>
            <a:ext cx="75448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BD5DB4-8110-45D2-80BF-04011D4630AA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C43B00-5E65-4256-8A8D-0BEC42286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34" y="596670"/>
            <a:ext cx="3037865" cy="1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9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504D06-0FFF-42E9-926E-26981E4D3248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rgbClr val="565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242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3115C68-5786-4687-9006-2054D1B4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7C6C55-425F-43FA-A3A8-C6D189F3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5AA9461-E91C-495F-A7A8-FB63909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957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4610F2F-CDF5-48A6-8B56-5E5A0FDFEF42}"/>
              </a:ext>
            </a:extLst>
          </p:cNvPr>
          <p:cNvSpPr/>
          <p:nvPr userDrawn="1"/>
        </p:nvSpPr>
        <p:spPr>
          <a:xfrm>
            <a:off x="5811302" y="6168224"/>
            <a:ext cx="3103309" cy="320031"/>
          </a:xfrm>
          <a:prstGeom prst="rect">
            <a:avLst/>
          </a:prstGeom>
          <a:solidFill>
            <a:srgbClr val="565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46" y="1764000"/>
            <a:ext cx="5616000" cy="35083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72E5B-785F-45D2-97F7-F48F271C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1447" y="1242000"/>
            <a:ext cx="4672012" cy="370900"/>
          </a:xfrm>
        </p:spPr>
        <p:txBody>
          <a:bodyPr/>
          <a:lstStyle>
            <a:lvl1pPr marL="0" indent="0">
              <a:buNone/>
              <a:defRPr b="1">
                <a:solidFill>
                  <a:srgbClr val="D89A28"/>
                </a:solidFill>
              </a:defRPr>
            </a:lvl1pPr>
            <a:lvl2pPr marL="432003" indent="0">
              <a:buNone/>
              <a:defRPr/>
            </a:lvl2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E01-B3C3-4ED0-9665-A784BB57ABB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8AC5-0CCC-45CB-A850-D8C5D19E6C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BF29-201B-4115-8582-B8A83F1DCC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20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rgbClr val="D89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929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rgbClr val="D89A28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D6D40-61D3-403A-AEAE-DE2B34D7D0F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1A36A-AA49-4471-BAA4-4EEEE0B13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rgbClr val="565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439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rgbClr val="565759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rgbClr val="A8A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661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rgbClr val="A8A7A8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973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984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291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644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975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B4E6E-A2EB-4E65-A166-455E196FA2AA}"/>
              </a:ext>
            </a:extLst>
          </p:cNvPr>
          <p:cNvSpPr/>
          <p:nvPr userDrawn="1"/>
        </p:nvSpPr>
        <p:spPr>
          <a:xfrm>
            <a:off x="232389" y="6168224"/>
            <a:ext cx="8682223" cy="3200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2" tIns="43201" rIns="86402" bIns="432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7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0ABC6-6740-4EE4-8D4D-DA1158D626F8}"/>
              </a:ext>
            </a:extLst>
          </p:cNvPr>
          <p:cNvSpPr txBox="1"/>
          <p:nvPr userDrawn="1"/>
        </p:nvSpPr>
        <p:spPr>
          <a:xfrm>
            <a:off x="487637" y="6282520"/>
            <a:ext cx="1281021" cy="10439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www.doncaster.gov.uk</a:t>
            </a: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37" y="392420"/>
            <a:ext cx="7088249" cy="491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37" y="1764000"/>
            <a:ext cx="6377377" cy="3508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37" y="6498962"/>
            <a:ext cx="2057400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8503" y="6498962"/>
            <a:ext cx="3086101" cy="1743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7204" y="6225627"/>
            <a:ext cx="2057400" cy="20522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lang="en-GB" sz="900" smtClean="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268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l" defTabSz="864006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16001" indent="-216001" algn="l" defTabSz="864006" rtl="0" eaLnBrk="1" latinLnBrk="0" hangingPunct="1">
        <a:lnSpc>
          <a:spcPct val="95000"/>
        </a:lnSpc>
        <a:spcBef>
          <a:spcPts val="94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4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7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0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3" indent="-216001" algn="l" defTabSz="864006" rtl="0" eaLnBrk="1" latinLnBrk="0" hangingPunct="1">
        <a:lnSpc>
          <a:spcPct val="95000"/>
        </a:lnSpc>
        <a:spcBef>
          <a:spcPts val="47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16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20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22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25" indent="-216001" algn="l" defTabSz="864006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3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6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9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1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18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21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24" algn="l" defTabSz="864006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lifedoncaster.co.uk/choose-kindness" TargetMode="External"/><Relationship Id="rId1" Type="http://schemas.openxmlformats.org/officeDocument/2006/relationships/slideLayout" Target="../slideLayouts/slideLayout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2813448" y="1147763"/>
            <a:ext cx="6330553" cy="707231"/>
          </a:xfrm>
        </p:spPr>
        <p:txBody>
          <a:bodyPr>
            <a:normAutofit fontScale="90000"/>
          </a:bodyPr>
          <a:lstStyle/>
          <a:p>
            <a:br>
              <a:rPr lang="en-GB" sz="3975"/>
            </a:br>
            <a:br>
              <a:rPr lang="en-GB" sz="3975"/>
            </a:br>
            <a:br>
              <a:rPr lang="en-GB"/>
            </a:br>
            <a:endParaRPr lang="en-GB" sz="27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0709" y="2578294"/>
            <a:ext cx="64283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endParaRPr lang="en-GB" sz="3000" b="1" dirty="0">
              <a:latin typeface="Calibri" panose="020F0502020204030204"/>
            </a:endParaRPr>
          </a:p>
          <a:p>
            <a:pPr algn="ctr" defTabSz="685800">
              <a:defRPr/>
            </a:pPr>
            <a:endParaRPr lang="en-GB" sz="3000" b="1" dirty="0">
              <a:latin typeface="Calibri" panose="020F0502020204030204"/>
            </a:endParaRPr>
          </a:p>
          <a:p>
            <a:pPr algn="ctr" defTabSz="685800">
              <a:defRPr/>
            </a:pPr>
            <a:r>
              <a:rPr lang="en-GB" sz="3000" b="1" dirty="0">
                <a:latin typeface="Calibri" panose="020F0502020204030204"/>
              </a:rPr>
              <a:t>Choose Kindness Movement</a:t>
            </a:r>
          </a:p>
          <a:p>
            <a:pPr algn="ctr" defTabSz="685800">
              <a:defRPr/>
            </a:pPr>
            <a:endParaRPr lang="en-GB" sz="3000" b="1" dirty="0">
              <a:latin typeface="Calibri" panose="020F0502020204030204"/>
            </a:endParaRPr>
          </a:p>
          <a:p>
            <a:pPr algn="ctr" defTabSz="685800">
              <a:defRPr/>
            </a:pPr>
            <a:endParaRPr lang="en-GB" sz="3000" b="1" dirty="0">
              <a:latin typeface="Calibri" panose="020F0502020204030204"/>
            </a:endParaRPr>
          </a:p>
          <a:p>
            <a:pPr algn="ctr" defTabSz="685800">
              <a:defRPr/>
            </a:pP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 kind act can spark another, it can brighten a grey day, touch a stranger’s heart and inspire a chain reaction of kindness.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800" b="0" i="1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defTabSz="685800">
              <a:defRPr/>
            </a:pPr>
            <a:endParaRPr lang="en-GB" sz="2400" b="1" dirty="0">
              <a:latin typeface="Calibri" panose="020F0502020204030204"/>
            </a:endParaRPr>
          </a:p>
          <a:p>
            <a:pPr algn="ctr" defTabSz="685800">
              <a:defRPr/>
            </a:pPr>
            <a:endParaRPr lang="en-GB" sz="2400" b="1" dirty="0"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20" y="5815306"/>
            <a:ext cx="1843357" cy="790561"/>
          </a:xfrm>
          <a:prstGeom prst="rect">
            <a:avLst/>
          </a:prstGeom>
        </p:spPr>
      </p:pic>
      <p:pic>
        <p:nvPicPr>
          <p:cNvPr id="4" name="Picture 3" descr="A logo with a globe and people&#10;&#10;Description automatically generated with medium confidence">
            <a:extLst>
              <a:ext uri="{FF2B5EF4-FFF2-40B4-BE49-F238E27FC236}">
                <a16:creationId xmlns:a16="http://schemas.microsoft.com/office/drawing/2014/main" id="{660F95FE-2F38-E5B2-AC13-4AC2AA213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3448" y="323764"/>
            <a:ext cx="3468243" cy="30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86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C976C-B6F0-4094-A45F-4A9584274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7484" y="3207434"/>
            <a:ext cx="7772400" cy="1955410"/>
          </a:xfrm>
        </p:spPr>
        <p:txBody>
          <a:bodyPr>
            <a:noAutofit/>
          </a:bodyPr>
          <a:lstStyle/>
          <a:p>
            <a:pPr algn="l" rtl="0" fontAlgn="base"/>
            <a:r>
              <a:rPr lang="en-GB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 rtl="0" fontAlgn="base"/>
            <a:r>
              <a:rPr lang="en-GB" sz="1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Doncaster’s Choose Kindness celebrates and champions kindness and the fantastic community spirit that has shone through in difficult times.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fontAlgn="base"/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city-wide movement aims to engage residents, education, community and voluntary groups and businesses to promote and celebrate acts of kindness </a:t>
            </a:r>
            <a:endParaRPr lang="en-US" sz="18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GB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has been developed collaboratively with support across the city, including local community/voluntary sector, Young advisors, W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 members, businesses and 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City of Doncaster Council staff</a:t>
            </a:r>
          </a:p>
          <a:p>
            <a:pPr fontAlgn="ctr">
              <a:spcBef>
                <a:spcPts val="0"/>
              </a:spcBef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3819B-D32C-4431-B5E0-7C1A782A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E59F3FFE-713D-4A3B-84C4-8E1BDDEABD40}" type="slidenum">
              <a:rPr smtClean="0"/>
              <a:pPr/>
              <a:t>2</a:t>
            </a:fld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714575-D990-4A9E-9BFA-35A5DB7136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4604" y="365125"/>
            <a:ext cx="7197609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Choose Kindness</a:t>
            </a:r>
          </a:p>
        </p:txBody>
      </p:sp>
    </p:spTree>
    <p:extLst>
      <p:ext uri="{BB962C8B-B14F-4D97-AF65-F5344CB8AC3E}">
        <p14:creationId xmlns:p14="http://schemas.microsoft.com/office/powerpoint/2010/main" val="23115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7547" y="347366"/>
            <a:ext cx="8393371" cy="1500187"/>
          </a:xfrm>
        </p:spPr>
        <p:txBody>
          <a:bodyPr>
            <a:normAutofit/>
          </a:bodyPr>
          <a:lstStyle/>
          <a:p>
            <a:r>
              <a:rPr lang="en-GB" sz="4000" b="1" dirty="0"/>
              <a:t>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0AFA26-1E32-202A-CDC1-5C2D3BA27B6D}"/>
              </a:ext>
            </a:extLst>
          </p:cNvPr>
          <p:cNvSpPr txBox="1"/>
          <p:nvPr/>
        </p:nvSpPr>
        <p:spPr>
          <a:xfrm>
            <a:off x="531352" y="2425998"/>
            <a:ext cx="7985760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Promote kindness in all its forms - and highlight the impact it can make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Celebrate the diversity of Doncaster - its people and communities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 down barriers to create understanding and harmony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r>
              <a:rPr lang="en-GB" sz="2400" b="0" i="1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     </a:t>
            </a:r>
          </a:p>
          <a:p>
            <a:pPr fontAlgn="ctr"/>
            <a:r>
              <a:rPr lang="en-GB" sz="2400" b="0" i="1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There is no limit to the benefits of choosing kindness and the powerful difference this makes to people, place and planet.</a:t>
            </a:r>
            <a:r>
              <a:rPr lang="en-US" sz="2400" b="0" i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endParaRPr lang="en-GB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523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7547" y="347366"/>
            <a:ext cx="8393371" cy="1500187"/>
          </a:xfrm>
        </p:spPr>
        <p:txBody>
          <a:bodyPr>
            <a:normAutofit/>
          </a:bodyPr>
          <a:lstStyle/>
          <a:p>
            <a:r>
              <a:rPr lang="en-GB" sz="4000" b="1" dirty="0"/>
              <a:t>Choose Kindness</a:t>
            </a:r>
          </a:p>
          <a:p>
            <a:r>
              <a:rPr lang="en-GB" sz="4000" dirty="0"/>
              <a:t>Getting involved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857BC-2016-F62F-DCBC-468B9A2FD093}"/>
              </a:ext>
            </a:extLst>
          </p:cNvPr>
          <p:cNvSpPr txBox="1"/>
          <p:nvPr/>
        </p:nvSpPr>
        <p:spPr>
          <a:xfrm>
            <a:off x="440788" y="2286728"/>
            <a:ext cx="7889966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Schools are invited to support the movement and promote its values across the school community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Schools and individuals can take the Choose Kindness pledge and encourage others to as well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Get in touch via the Choose Kindness webpage to share stories about the impact of kindness 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Share examples of kindness via school newsletters, social media etc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7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74FF65-F828-7B12-75BB-41DAA58977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b="1" dirty="0"/>
              <a:t>Choose Kindness</a:t>
            </a:r>
          </a:p>
          <a:p>
            <a:r>
              <a:rPr lang="en-GB" sz="4000" dirty="0"/>
              <a:t>Getting involved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44F280-1068-4A0F-F5B0-51A70E93B556}"/>
              </a:ext>
            </a:extLst>
          </p:cNvPr>
          <p:cNvSpPr txBox="1"/>
          <p:nvPr/>
        </p:nvSpPr>
        <p:spPr>
          <a:xfrm>
            <a:off x="685799" y="2055793"/>
            <a:ext cx="777239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Incorporate ‘Choose Kindness’ messaging in class events or activities you organise if appropriate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Consider volunteering opportunities in the local community such as litter picks </a:t>
            </a:r>
          </a:p>
          <a:p>
            <a:pPr font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resources available in online toolkit including Choose Kindness logo, certificates and posters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Share the Be the Kind Kid book either via available copies in school or online on the Choose Kindness website page -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www.yourlifedoncaster.co.uk/choose-kindness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Familiarise yourself with the campaign: www.yourlifedoncaster.co.uk/choose-kindness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228450"/>
      </p:ext>
    </p:extLst>
  </p:cSld>
  <p:clrMapOvr>
    <a:masterClrMapping/>
  </p:clrMapOvr>
</p:sld>
</file>

<file path=ppt/theme/theme1.xml><?xml version="1.0" encoding="utf-8"?>
<a:theme xmlns:a="http://schemas.openxmlformats.org/drawingml/2006/main" name="Doncaster Council_Mustard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F280ECE7-B2E6-40C5-A28E-904DAFF33458}"/>
    </a:ext>
  </a:extLst>
</a:theme>
</file>

<file path=ppt/theme/theme10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ncaster Council_Dark Grey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AA8D36E1-8CEB-4B0F-B80E-AD97779CA630}"/>
    </a:ext>
  </a:extLst>
</a:theme>
</file>

<file path=ppt/theme/theme3.xml><?xml version="1.0" encoding="utf-8"?>
<a:theme xmlns:a="http://schemas.openxmlformats.org/drawingml/2006/main" name="Doncaster Council_Light Grey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5C72329B-D86D-4430-BC3D-0F05C0559BE9}"/>
    </a:ext>
  </a:extLst>
</a:theme>
</file>

<file path=ppt/theme/theme4.xml><?xml version="1.0" encoding="utf-8"?>
<a:theme xmlns:a="http://schemas.openxmlformats.org/drawingml/2006/main" name="Doncaster Council_Dark Blue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0F655E91-6684-4BD9-8A5F-73ABD7FB6F8D}"/>
    </a:ext>
  </a:extLst>
</a:theme>
</file>

<file path=ppt/theme/theme5.xml><?xml version="1.0" encoding="utf-8"?>
<a:theme xmlns:a="http://schemas.openxmlformats.org/drawingml/2006/main" name="Doncaster Council_Pale Blue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EDC1FA08-39E4-4E48-B663-A2331FF1CE3E}"/>
    </a:ext>
  </a:extLst>
</a:theme>
</file>

<file path=ppt/theme/theme6.xml><?xml version="1.0" encoding="utf-8"?>
<a:theme xmlns:a="http://schemas.openxmlformats.org/drawingml/2006/main" name="Doncaster Council_Dark Purple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D5AA3FBF-5BA8-4C35-8D36-82E575C33D05}"/>
    </a:ext>
  </a:extLst>
</a:theme>
</file>

<file path=ppt/theme/theme7.xml><?xml version="1.0" encoding="utf-8"?>
<a:theme xmlns:a="http://schemas.openxmlformats.org/drawingml/2006/main" name="Doncaster Council_Pink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C672CBE7-D126-4911-ABC6-5724ED070226}"/>
    </a:ext>
  </a:extLst>
</a:theme>
</file>

<file path=ppt/theme/theme8.xml><?xml version="1.0" encoding="utf-8"?>
<a:theme xmlns:a="http://schemas.openxmlformats.org/drawingml/2006/main" name="Doncaster Council_Light Blue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BA0B2FF8-1B4F-46FC-8810-6C66E2D86CE0}"/>
    </a:ext>
  </a:extLst>
</a:theme>
</file>

<file path=ppt/theme/theme9.xml><?xml version="1.0" encoding="utf-8"?>
<a:theme xmlns:a="http://schemas.openxmlformats.org/drawingml/2006/main" name="Doncaster Council_Cyan">
  <a:themeElements>
    <a:clrScheme name="LJ-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1C4E"/>
      </a:accent1>
      <a:accent2>
        <a:srgbClr val="5D7E95"/>
      </a:accent2>
      <a:accent3>
        <a:srgbClr val="592C5F"/>
      </a:accent3>
      <a:accent4>
        <a:srgbClr val="DF85BA"/>
      </a:accent4>
      <a:accent5>
        <a:srgbClr val="A0AEE5"/>
      </a:accent5>
      <a:accent6>
        <a:srgbClr val="4597CF"/>
      </a:accent6>
      <a:hlink>
        <a:srgbClr val="4597CF"/>
      </a:hlink>
      <a:folHlink>
        <a:srgbClr val="DF85BA"/>
      </a:folHlink>
    </a:clrScheme>
    <a:fontScheme name="LJ-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F1C6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dirty="0" err="1" smtClean="0"/>
        </a:defPPr>
      </a:lstStyle>
    </a:txDef>
  </a:objectDefaults>
  <a:extraClrSchemeLst/>
  <a:custClrLst>
    <a:custClr name="Dark Grey">
      <a:srgbClr val="565759"/>
    </a:custClr>
    <a:custClr name="Light Grey">
      <a:srgbClr val="A8A7A8"/>
    </a:custClr>
    <a:custClr name="Magenda">
      <a:srgbClr val="9F1C64"/>
    </a:custClr>
    <a:custClr name="Yellow">
      <a:srgbClr val="D89A28"/>
    </a:custClr>
  </a:custClrLst>
  <a:extLst>
    <a:ext uri="{05A4C25C-085E-4340-85A3-A5531E510DB2}">
      <thm15:themeFamily xmlns:thm15="http://schemas.microsoft.com/office/thememl/2012/main" name="PowerPoint Template for email.pptx" id="{D2709A53-B840-45B4-B1F1-72A1514A1EEA}" vid="{A8CF3B79-AC76-4846-9D5B-97746D2FAA6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E3792159EFFA4BA16C6452D2754897" ma:contentTypeVersion="14" ma:contentTypeDescription="Create a new document." ma:contentTypeScope="" ma:versionID="76cbbf063a147d83a6a28d2641b296d3">
  <xsd:schema xmlns:xsd="http://www.w3.org/2001/XMLSchema" xmlns:xs="http://www.w3.org/2001/XMLSchema" xmlns:p="http://schemas.microsoft.com/office/2006/metadata/properties" xmlns:ns2="11e461c8-591a-4c2b-a3ab-3331325c8f2c" xmlns:ns3="33ee5cf8-7a0b-4747-b197-11f7ac8be70b" targetNamespace="http://schemas.microsoft.com/office/2006/metadata/properties" ma:root="true" ma:fieldsID="b3b317161ec6d24735cb3ecfaf6c0f64" ns2:_="" ns3:_="">
    <xsd:import namespace="11e461c8-591a-4c2b-a3ab-3331325c8f2c"/>
    <xsd:import namespace="33ee5cf8-7a0b-4747-b197-11f7ac8be7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461c8-591a-4c2b-a3ab-3331325c8f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6c40f8d-8524-4845-a2fc-30090feebe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e5cf8-7a0b-4747-b197-11f7ac8be7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976fe8ce-91a0-4f86-bd2d-721f49c328a3}" ma:internalName="TaxCatchAll" ma:showField="CatchAllData" ma:web="33ee5cf8-7a0b-4747-b197-11f7ac8be7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3ee5cf8-7a0b-4747-b197-11f7ac8be70b">
      <UserInfo>
        <DisplayName>Jordan, Alison</DisplayName>
        <AccountId>9</AccountId>
        <AccountType/>
      </UserInfo>
    </SharedWithUsers>
    <lcf76f155ced4ddcb4097134ff3c332f xmlns="11e461c8-591a-4c2b-a3ab-3331325c8f2c">
      <Terms xmlns="http://schemas.microsoft.com/office/infopath/2007/PartnerControls"/>
    </lcf76f155ced4ddcb4097134ff3c332f>
    <TaxCatchAll xmlns="33ee5cf8-7a0b-4747-b197-11f7ac8be70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0885CB-03FE-45AC-9D84-B8C751963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e461c8-591a-4c2b-a3ab-3331325c8f2c"/>
    <ds:schemaRef ds:uri="33ee5cf8-7a0b-4747-b197-11f7ac8be7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4281CB-69A7-4071-A794-22C4B8191411}">
  <ds:schemaRefs>
    <ds:schemaRef ds:uri="11e461c8-591a-4c2b-a3ab-3331325c8f2c"/>
    <ds:schemaRef ds:uri="33ee5cf8-7a0b-4747-b197-11f7ac8be70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65616A5-F0AD-43E4-B386-FF5331E187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CDC-PowerPoint-Template-Email (2)</Template>
  <TotalTime>827</TotalTime>
  <Words>325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5</vt:i4>
      </vt:variant>
    </vt:vector>
  </HeadingPairs>
  <TitlesOfParts>
    <vt:vector size="19" baseType="lpstr">
      <vt:lpstr>Arial</vt:lpstr>
      <vt:lpstr>Calibri</vt:lpstr>
      <vt:lpstr>Calibri Light</vt:lpstr>
      <vt:lpstr>Segoe UI</vt:lpstr>
      <vt:lpstr>Doncaster Council_Mustard</vt:lpstr>
      <vt:lpstr>Doncaster Council_Dark Grey</vt:lpstr>
      <vt:lpstr>Doncaster Council_Light Grey</vt:lpstr>
      <vt:lpstr>Doncaster Council_Dark Blue</vt:lpstr>
      <vt:lpstr>Doncaster Council_Pale Blue</vt:lpstr>
      <vt:lpstr>Doncaster Council_Dark Purple</vt:lpstr>
      <vt:lpstr>Doncaster Council_Pink</vt:lpstr>
      <vt:lpstr>Doncaster Council_Light Blue</vt:lpstr>
      <vt:lpstr>Doncaster Council_Cyan</vt:lpstr>
      <vt:lpstr>2_Office Theme</vt:lpstr>
      <vt:lpstr>   </vt:lpstr>
      <vt:lpstr>Choose Kindness</vt:lpstr>
      <vt:lpstr>PowerPoint Presentation</vt:lpstr>
      <vt:lpstr>PowerPoint Presentation</vt:lpstr>
      <vt:lpstr>PowerPoint Presentation</vt:lpstr>
    </vt:vector>
  </TitlesOfParts>
  <Company>%Company%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Kind / My Doncaster  17 March 2023</dc:title>
  <dc:creator>Hill, Dan</dc:creator>
  <cp:lastModifiedBy>Litardo, Lois</cp:lastModifiedBy>
  <cp:revision>8</cp:revision>
  <dcterms:created xsi:type="dcterms:W3CDTF">2023-02-27T14:21:59Z</dcterms:created>
  <dcterms:modified xsi:type="dcterms:W3CDTF">2024-01-23T14:21:09Z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0x0101006FE3792159EFFA4BA16C6452D2754897</vt:lpwstr>
  </property>
</Properties>
</file>